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8" r:id="rId5"/>
  </p:sldMasterIdLst>
  <p:notesMasterIdLst>
    <p:notesMasterId r:id="rId23"/>
  </p:notesMasterIdLst>
  <p:handoutMasterIdLst>
    <p:handoutMasterId r:id="rId24"/>
  </p:handoutMasterIdLst>
  <p:sldIdLst>
    <p:sldId id="5005" r:id="rId6"/>
    <p:sldId id="5006" r:id="rId7"/>
    <p:sldId id="5007" r:id="rId8"/>
    <p:sldId id="5012" r:id="rId9"/>
    <p:sldId id="5009" r:id="rId10"/>
    <p:sldId id="5010" r:id="rId11"/>
    <p:sldId id="5011" r:id="rId12"/>
    <p:sldId id="5013" r:id="rId13"/>
    <p:sldId id="5014" r:id="rId14"/>
    <p:sldId id="5015" r:id="rId15"/>
    <p:sldId id="5016" r:id="rId16"/>
    <p:sldId id="5017" r:id="rId17"/>
    <p:sldId id="5018" r:id="rId18"/>
    <p:sldId id="5019" r:id="rId19"/>
    <p:sldId id="5020" r:id="rId20"/>
    <p:sldId id="5022" r:id="rId21"/>
    <p:sldId id="5002" r:id="rId22"/>
  </p:sldIdLst>
  <p:sldSz cx="12192000" cy="6858000"/>
  <p:notesSz cx="68199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na Teeluck" initials="DT" lastIdx="3" clrIdx="0">
    <p:extLst>
      <p:ext uri="{19B8F6BF-5375-455C-9EA6-DF929625EA0E}">
        <p15:presenceInfo xmlns:p15="http://schemas.microsoft.com/office/powerpoint/2012/main" userId="S::DTeeluck@NHSCFA.nhs.uk::0536a19e-89d0-4f38-8aba-771213884c8f" providerId="AD"/>
      </p:ext>
    </p:extLst>
  </p:cmAuthor>
  <p:cmAuthor id="2" name="Lorraine Harris" initials="LH" lastIdx="1" clrIdx="1">
    <p:extLst>
      <p:ext uri="{19B8F6BF-5375-455C-9EA6-DF929625EA0E}">
        <p15:presenceInfo xmlns:p15="http://schemas.microsoft.com/office/powerpoint/2012/main" userId="S::LHarris@NHSCFA.nhs.uk::84fc8459-2c4b-456d-a6ad-6a3895ae02de" providerId="AD"/>
      </p:ext>
    </p:extLst>
  </p:cmAuthor>
  <p:cmAuthor id="3" name="Tasneem Woozeer-Parkin" initials="TW" lastIdx="9" clrIdx="2">
    <p:extLst>
      <p:ext uri="{19B8F6BF-5375-455C-9EA6-DF929625EA0E}">
        <p15:presenceInfo xmlns:p15="http://schemas.microsoft.com/office/powerpoint/2012/main" userId="S::TWoozeer@NHSCFA.nhs.uk::c5f979e9-d4cd-4a4c-bd61-0489fb3eb1ac" providerId="AD"/>
      </p:ext>
    </p:extLst>
  </p:cmAuthor>
  <p:cmAuthor id="4" name="Andrew Masterman" initials="AM" lastIdx="9" clrIdx="3">
    <p:extLst>
      <p:ext uri="{19B8F6BF-5375-455C-9EA6-DF929625EA0E}">
        <p15:presenceInfo xmlns:p15="http://schemas.microsoft.com/office/powerpoint/2012/main" userId="S::AMasterman@NHSCFA.nhs.uk::25e90983-6533-4b22-a9c4-b130e71868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4B8"/>
    <a:srgbClr val="CBCDD9"/>
    <a:srgbClr val="BF863C"/>
    <a:srgbClr val="F2F2F2"/>
    <a:srgbClr val="425563"/>
    <a:srgbClr val="3A273A"/>
    <a:srgbClr val="003087"/>
    <a:srgbClr val="FFFFFF"/>
    <a:srgbClr val="FAFCBC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AD8464-03DA-A4F3-4A20-56C8726BB1A0}" v="1" dt="2026-06-11T12:15:36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an Lund-Larsen" userId="S::ilund-larsen@nhscfa.nhs.uk::35fd2092-9bff-4a48-bbb6-82dc2d4bccaa" providerId="AD" clId="Web-{CAAD8464-03DA-A4F3-4A20-56C8726BB1A0}"/>
    <pc:docChg chg="modSld">
      <pc:chgData name="Ivan Lund-Larsen" userId="S::ilund-larsen@nhscfa.nhs.uk::35fd2092-9bff-4a48-bbb6-82dc2d4bccaa" providerId="AD" clId="Web-{CAAD8464-03DA-A4F3-4A20-56C8726BB1A0}" dt="2026-06-11T12:15:36.080" v="0"/>
      <pc:docMkLst>
        <pc:docMk/>
      </pc:docMkLst>
      <pc:sldChg chg="delSp">
        <pc:chgData name="Ivan Lund-Larsen" userId="S::ilund-larsen@nhscfa.nhs.uk::35fd2092-9bff-4a48-bbb6-82dc2d4bccaa" providerId="AD" clId="Web-{CAAD8464-03DA-A4F3-4A20-56C8726BB1A0}" dt="2026-06-11T12:15:36.080" v="0"/>
        <pc:sldMkLst>
          <pc:docMk/>
          <pc:sldMk cId="3564040963" sldId="5005"/>
        </pc:sldMkLst>
        <pc:spChg chg="del">
          <ac:chgData name="Ivan Lund-Larsen" userId="S::ilund-larsen@nhscfa.nhs.uk::35fd2092-9bff-4a48-bbb6-82dc2d4bccaa" providerId="AD" clId="Web-{CAAD8464-03DA-A4F3-4A20-56C8726BB1A0}" dt="2026-06-11T12:15:36.080" v="0"/>
          <ac:spMkLst>
            <pc:docMk/>
            <pc:sldMk cId="3564040963" sldId="5005"/>
            <ac:spMk id="2" creationId="{3617BCA3-4447-1907-A540-AC6A38732B56}"/>
          </ac:spMkLst>
        </pc:spChg>
      </pc:sldChg>
    </pc:docChg>
  </pc:docChgLst>
  <pc:docChgLst>
    <pc:chgData name="Ivan Lund-Larsen" userId="35fd2092-9bff-4a48-bbb6-82dc2d4bccaa" providerId="ADAL" clId="{20F6CAED-45E3-47B9-8B05-7CAA59FF7125}"/>
    <pc:docChg chg="modSld">
      <pc:chgData name="Ivan Lund-Larsen" userId="35fd2092-9bff-4a48-bbb6-82dc2d4bccaa" providerId="ADAL" clId="{20F6CAED-45E3-47B9-8B05-7CAA59FF7125}" dt="2026-06-11T10:41:37.616" v="22" actId="1076"/>
      <pc:docMkLst>
        <pc:docMk/>
      </pc:docMkLst>
      <pc:sldChg chg="modSp mod">
        <pc:chgData name="Ivan Lund-Larsen" userId="35fd2092-9bff-4a48-bbb6-82dc2d4bccaa" providerId="ADAL" clId="{20F6CAED-45E3-47B9-8B05-7CAA59FF7125}" dt="2026-06-08T13:39:47.984" v="20" actId="20577"/>
        <pc:sldMkLst>
          <pc:docMk/>
          <pc:sldMk cId="3794437533" sldId="5006"/>
        </pc:sldMkLst>
        <pc:spChg chg="mod">
          <ac:chgData name="Ivan Lund-Larsen" userId="35fd2092-9bff-4a48-bbb6-82dc2d4bccaa" providerId="ADAL" clId="{20F6CAED-45E3-47B9-8B05-7CAA59FF7125}" dt="2026-06-08T13:39:47.984" v="20" actId="20577"/>
          <ac:spMkLst>
            <pc:docMk/>
            <pc:sldMk cId="3794437533" sldId="5006"/>
            <ac:spMk id="4" creationId="{43E69135-D53D-07C8-CF62-96AC239367DE}"/>
          </ac:spMkLst>
        </pc:spChg>
        <pc:picChg chg="mod">
          <ac:chgData name="Ivan Lund-Larsen" userId="35fd2092-9bff-4a48-bbb6-82dc2d4bccaa" providerId="ADAL" clId="{20F6CAED-45E3-47B9-8B05-7CAA59FF7125}" dt="2026-06-08T11:37:37.808" v="18" actId="1076"/>
          <ac:picMkLst>
            <pc:docMk/>
            <pc:sldMk cId="3794437533" sldId="5006"/>
            <ac:picMk id="3" creationId="{04FCB1CA-14AC-F741-9A64-F57A058A98FE}"/>
          </ac:picMkLst>
        </pc:picChg>
      </pc:sldChg>
      <pc:sldChg chg="modSp mod">
        <pc:chgData name="Ivan Lund-Larsen" userId="35fd2092-9bff-4a48-bbb6-82dc2d4bccaa" providerId="ADAL" clId="{20F6CAED-45E3-47B9-8B05-7CAA59FF7125}" dt="2026-06-11T10:41:37.616" v="22" actId="1076"/>
        <pc:sldMkLst>
          <pc:docMk/>
          <pc:sldMk cId="3111454000" sldId="5022"/>
        </pc:sldMkLst>
        <pc:spChg chg="mod">
          <ac:chgData name="Ivan Lund-Larsen" userId="35fd2092-9bff-4a48-bbb6-82dc2d4bccaa" providerId="ADAL" clId="{20F6CAED-45E3-47B9-8B05-7CAA59FF7125}" dt="2026-06-11T10:41:37.616" v="22" actId="1076"/>
          <ac:spMkLst>
            <pc:docMk/>
            <pc:sldMk cId="3111454000" sldId="5022"/>
            <ac:spMk id="6" creationId="{037807BD-AA4F-07F5-373F-DCE76D0AFC9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27F1220-7EEB-4120-A8EE-43472E736F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290" cy="497658"/>
          </a:xfrm>
          <a:prstGeom prst="rect">
            <a:avLst/>
          </a:prstGeom>
        </p:spPr>
        <p:txBody>
          <a:bodyPr vert="horz" lIns="91512" tIns="45756" rIns="91512" bIns="4575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BC3224-DB82-43DD-AE9C-F7FBB8F859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512" tIns="45756" rIns="91512" bIns="45756" rtlCol="0"/>
          <a:lstStyle>
            <a:lvl1pPr algn="r">
              <a:defRPr sz="1200"/>
            </a:lvl1pPr>
          </a:lstStyle>
          <a:p>
            <a:fld id="{186B01C8-D1F8-4AC5-AA25-EAFDABCF7781}" type="datetimeFigureOut">
              <a:rPr lang="en-GB" smtClean="0"/>
              <a:pPr/>
              <a:t>11/06/2026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5464CF-D3E9-4F0C-9774-8CC328AD40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1045"/>
            <a:ext cx="2955290" cy="497657"/>
          </a:xfrm>
          <a:prstGeom prst="rect">
            <a:avLst/>
          </a:prstGeom>
        </p:spPr>
        <p:txBody>
          <a:bodyPr vert="horz" lIns="91512" tIns="45756" rIns="91512" bIns="4575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A1D1E7-B6A6-4496-8DB4-51327866D7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</p:spPr>
        <p:txBody>
          <a:bodyPr vert="horz" lIns="91512" tIns="45756" rIns="91512" bIns="45756" rtlCol="0" anchor="b"/>
          <a:lstStyle>
            <a:lvl1pPr algn="r">
              <a:defRPr sz="1200"/>
            </a:lvl1pPr>
          </a:lstStyle>
          <a:p>
            <a:fld id="{D861B630-007F-44BE-9272-8642452D534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615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290" cy="497658"/>
          </a:xfrm>
          <a:prstGeom prst="rect">
            <a:avLst/>
          </a:prstGeom>
        </p:spPr>
        <p:txBody>
          <a:bodyPr vert="horz" lIns="91512" tIns="45756" rIns="91512" bIns="4575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512" tIns="45756" rIns="91512" bIns="45756" rtlCol="0"/>
          <a:lstStyle>
            <a:lvl1pPr algn="r">
              <a:defRPr sz="1200"/>
            </a:lvl1pPr>
          </a:lstStyle>
          <a:p>
            <a:fld id="{67FED6C0-D432-4312-88CA-DA9E4C1B760A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2" tIns="45756" rIns="91512" bIns="4575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1" y="4773374"/>
            <a:ext cx="5455920" cy="3905489"/>
          </a:xfrm>
          <a:prstGeom prst="rect">
            <a:avLst/>
          </a:prstGeom>
        </p:spPr>
        <p:txBody>
          <a:bodyPr vert="horz" lIns="91512" tIns="45756" rIns="91512" bIns="4575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1045"/>
            <a:ext cx="2955290" cy="497657"/>
          </a:xfrm>
          <a:prstGeom prst="rect">
            <a:avLst/>
          </a:prstGeom>
        </p:spPr>
        <p:txBody>
          <a:bodyPr vert="horz" lIns="91512" tIns="45756" rIns="91512" bIns="4575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21045"/>
            <a:ext cx="2955290" cy="497657"/>
          </a:xfrm>
          <a:prstGeom prst="rect">
            <a:avLst/>
          </a:prstGeom>
        </p:spPr>
        <p:txBody>
          <a:bodyPr vert="horz" lIns="91512" tIns="45756" rIns="91512" bIns="45756" rtlCol="0" anchor="b"/>
          <a:lstStyle>
            <a:lvl1pPr algn="r">
              <a:defRPr sz="1200"/>
            </a:lvl1pPr>
          </a:lstStyle>
          <a:p>
            <a:fld id="{E7C3B283-E060-423A-A44F-142771E457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55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EEE18-75A2-AA4F-1EBB-31F513FC4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EDF1DF-9A78-FD12-02EF-2105D2A93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762F06-AD0E-92E9-B90A-2F742461B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E2029-A388-AB9B-CA80-C5AC11510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916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4159E-7865-6A59-5C1B-579764CEB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097CB2-0499-BB90-2586-127BEDA1D2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1A17B2-9513-28A8-3931-83DCAD810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5AB40-53D1-AD7C-013A-44A614DAB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300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73A69-3E47-C46C-91C0-9CF61126B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637B61-3A7C-0DFB-C009-9E968417AE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7E56D9-D65A-AC78-3388-0DC9FE72D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4601B-3FFD-010C-B7FC-D1C512FA4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53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1BF07-D3AA-4AAA-536F-7E52F5B1E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BBE26-F304-CB66-D687-ECE4536F4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861D5F-E37F-C3F1-068C-B0ED18EDF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DBD75-3A93-7B97-0B56-DAB28BD72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746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4EEF7-ECF5-CA59-D8B1-0CAD32EB6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947918-53DD-46FA-9C04-8D9F1F815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D87DD-064A-A995-59B6-151085D963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7ACE7-7531-6F6B-56D8-46A964CFAD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668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Health Service Counter Fraud Strategy 2026 to 2029 sets out how the NHSCFA will lead and coordinate fraud prevention, detection and response across the sector to: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27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2026 to 2029 strategy will implement the following five key initiatives to reduce fraud and achieve specific outcomes.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335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30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94116-1878-CFF9-FD52-3BC80BBD3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B5DDA0-958A-3BA0-5237-E42AFBCA1B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3878D-9C66-C5F7-CFB9-6D2A5DA74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4B6AF-E7BF-32F5-1F1C-5F0AF4569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25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9DC0A-A1D1-0DBB-80EF-2838845FE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425F9E-41F4-B8B4-7619-FCE84F23BD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B28BCF-7048-4FAB-9F87-2385AF0BB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C7442-C93B-CFCA-3191-6B681744A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804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94D96-480D-CC28-529D-0AB81BF09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D1C9BE-3E23-A1C5-1759-19A67576F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E7B841-5FD3-31B4-4928-89433ACBB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78250-98FC-6751-9D67-53704634C5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776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965BB-BF1E-8E3D-9D44-DEAD1F095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FC33A7-EBB1-0784-12B4-4EE38A1AF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25D95A-35D6-2D96-53F0-D6BA490B7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72D4E-48BA-F883-C866-90D26A760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482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EA815-4329-B37C-5316-0D48D1590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81095-E232-FC24-7998-00CED030D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01DACC-0861-0DEF-D1C8-24AE2DE2F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7C5EF-4EEC-7624-F0A4-6282735E2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C3B283-E060-423A-A44F-142771E4574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390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svg"/><Relationship Id="rId5" Type="http://schemas.openxmlformats.org/officeDocument/2006/relationships/image" Target="../media/image1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svg"/><Relationship Id="rId5" Type="http://schemas.openxmlformats.org/officeDocument/2006/relationships/image" Target="../media/image1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mp 2">
            <a:hlinkClick r:id="" action="ppaction://media"/>
            <a:extLst>
              <a:ext uri="{FF2B5EF4-FFF2-40B4-BE49-F238E27FC236}">
                <a16:creationId xmlns:a16="http://schemas.microsoft.com/office/drawing/2014/main" id="{99FAB6A3-A1BA-44FA-9447-A9BFEC4C74AF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9B89674-AE48-487C-8FAB-D7FE608D13BC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05925" y="409576"/>
            <a:ext cx="2400300" cy="607080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BA053341-5D18-42F3-A42D-98E802241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254" y="1731032"/>
            <a:ext cx="9849196" cy="1325563"/>
          </a:xfrm>
        </p:spPr>
        <p:txBody>
          <a:bodyPr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Insert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04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0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44AF9B-D94D-41C2-89AC-ACD6206453AF}"/>
              </a:ext>
            </a:extLst>
          </p:cNvPr>
          <p:cNvSpPr/>
          <p:nvPr userDrawn="1"/>
        </p:nvSpPr>
        <p:spPr>
          <a:xfrm>
            <a:off x="806335" y="0"/>
            <a:ext cx="1138566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624E417-7A96-4CE8-B488-68E51C6BC5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34513" y="2308497"/>
            <a:ext cx="2245360" cy="22453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656395-C539-4C7D-B766-CDBF786E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50DC898-1403-4C3E-9EC9-A082F0E191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946640" y="0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B42C138-B0A4-4C4F-AB19-95C6EB12E9C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946640" y="230849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0383768A-2CFF-4B2D-9CE1-5927452B5F0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46640" y="4616995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08C1A909-0115-4EBF-A071-A11EBAFCE9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634513" y="0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CB757BB-32CD-4D2B-8AB7-A99D4EAC58D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34513" y="462497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D10C5F69-3466-4B89-80DC-45032F36CFA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312227" y="462497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C504446-35F8-46C3-89D5-4139A2B264F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979057" y="462497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5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accel="50000" decel="50000" autoRev="1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accel="50000" decel="50000" autoRev="1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1F73A7-BE3B-4DA1-8307-50B34D79A62D}"/>
              </a:ext>
            </a:extLst>
          </p:cNvPr>
          <p:cNvSpPr/>
          <p:nvPr userDrawn="1"/>
        </p:nvSpPr>
        <p:spPr>
          <a:xfrm>
            <a:off x="881149" y="0"/>
            <a:ext cx="113006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DD0A61F-8FCE-42FC-AE69-D9435B5C92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E0B526D-57AC-4AFE-B083-2C843AC2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rgbClr val="FFFFFF"/>
                </a:solidFill>
                <a:latin typeface="+mn-lt"/>
                <a:ea typeface="Montserrat Black" charset="0"/>
                <a:cs typeface="Montserrat Black" charset="0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18826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1F73A7-BE3B-4DA1-8307-50B34D79A62D}"/>
              </a:ext>
            </a:extLst>
          </p:cNvPr>
          <p:cNvSpPr/>
          <p:nvPr userDrawn="1"/>
        </p:nvSpPr>
        <p:spPr>
          <a:xfrm>
            <a:off x="881149" y="0"/>
            <a:ext cx="1130069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DD0A61F-8FCE-42FC-AE69-D9435B5C92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E0B526D-57AC-4AFE-B083-2C843AC2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chemeClr val="tx1"/>
                </a:solidFill>
                <a:latin typeface="+mn-lt"/>
                <a:ea typeface="Montserrat Black" charset="0"/>
                <a:cs typeface="Montserrat Black" charset="0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3929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E5487-740E-4407-A96B-5FBBFD37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681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544596" cy="68619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8355" y="1018903"/>
            <a:ext cx="8555445" cy="671788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5EB8"/>
                </a:solidFill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98355" y="1903134"/>
            <a:ext cx="8975632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charset="0"/>
                <a:ea typeface="Arial" charset="0"/>
                <a:cs typeface="Arial" charset="0"/>
              </a:defRPr>
            </a:lvl1pPr>
            <a:lvl2pPr marL="342891" indent="0">
              <a:buNone/>
              <a:defRPr/>
            </a:lvl2pPr>
            <a:lvl3pPr marL="685782" indent="0">
              <a:buNone/>
              <a:defRPr/>
            </a:lvl3pPr>
            <a:lvl4pPr marL="0" indent="0">
              <a:buFont typeface="Arial" charset="0"/>
              <a:buNone/>
              <a:defRPr/>
            </a:lvl4pPr>
            <a:lvl5pPr marL="1371566" indent="0">
              <a:buNone/>
              <a:defRPr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599" y="6356354"/>
            <a:ext cx="3163388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425563"/>
                </a:solidFill>
              </a:defRPr>
            </a:lvl1pPr>
          </a:lstStyle>
          <a:p>
            <a:fld id="{7C0BF2DB-2FBE-BD45-8AF0-026E5231A9E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11228252" y="6356354"/>
            <a:ext cx="0" cy="501647"/>
          </a:xfrm>
          <a:prstGeom prst="line">
            <a:avLst/>
          </a:prstGeom>
          <a:ln>
            <a:solidFill>
              <a:srgbClr val="005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087" y="1"/>
            <a:ext cx="2670628" cy="80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25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C63D2-8AF3-46C2-A19E-D93167E182C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4638675" cy="858837"/>
          </a:xfr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003087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8E8CA-B088-4166-B2AE-469D59E38A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47899"/>
            <a:ext cx="4203469" cy="43910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body copy here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F6A7A26-D3FA-41C3-8448-CBB1E6B3AA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6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ACAD00-8B3F-498D-899D-241BC7C3C025}"/>
              </a:ext>
            </a:extLst>
          </p:cNvPr>
          <p:cNvSpPr/>
          <p:nvPr userDrawn="1"/>
        </p:nvSpPr>
        <p:spPr>
          <a:xfrm>
            <a:off x="881149" y="0"/>
            <a:ext cx="113108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9C63D2-8AF3-46C2-A19E-D93167E182C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4638675" cy="858837"/>
          </a:xfrm>
        </p:spPr>
        <p:txBody>
          <a:bodyPr anchor="b"/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8E8CA-B088-4166-B2AE-469D59E38A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47899"/>
            <a:ext cx="4638675" cy="43910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body copy here</a:t>
            </a:r>
            <a:endParaRPr lang="en-GB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48CDAE1F-1AA4-474A-AA39-32C0FC91AA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3701" y="0"/>
            <a:ext cx="5448300" cy="6858000"/>
          </a:xfrm>
          <a:solidFill>
            <a:schemeClr val="bg2"/>
          </a:solidFill>
        </p:spPr>
        <p:txBody>
          <a:bodyPr lIns="0" tIns="0" rIns="0" b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020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59A0C9E8-F468-42F1-B127-E2EDE1A89C9D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504604" y="2543175"/>
            <a:ext cx="9734896" cy="3809999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231597-D997-4F07-8B0F-30789E784F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04604" y="1444978"/>
            <a:ext cx="9754292" cy="49671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Insert body copy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44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AEF5231-F33F-4D5B-83DB-9430862A3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4638675" cy="85883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B5D7356-AB7E-49F5-8DF1-2650E5EE93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47899"/>
            <a:ext cx="4638675" cy="43910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body copy here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0146D284-F99B-42C5-AAF4-958E1FA066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3701" y="0"/>
            <a:ext cx="5448300" cy="6858000"/>
          </a:xfrm>
          <a:solidFill>
            <a:schemeClr val="bg2"/>
          </a:solidFill>
        </p:spPr>
        <p:txBody>
          <a:bodyPr lIns="0" tIns="0" rIns="0" b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5393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C63D2-8AF3-46C2-A19E-D93167E182C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4638675" cy="858837"/>
          </a:xfrm>
        </p:spPr>
        <p:txBody>
          <a:bodyPr anchor="b">
            <a:normAutofit/>
          </a:bodyPr>
          <a:lstStyle>
            <a:lvl1pPr algn="l">
              <a:defRPr sz="2800" b="1">
                <a:solidFill>
                  <a:srgbClr val="003087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8E8CA-B088-4166-B2AE-469D59E38A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47899"/>
            <a:ext cx="4203469" cy="43910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body copy here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1F6A7A26-D3FA-41C3-8448-CBB1E6B3AA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9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EEC2EFA-FBD4-4EF1-9A5E-37B288D8FFD0}"/>
              </a:ext>
            </a:extLst>
          </p:cNvPr>
          <p:cNvSpPr/>
          <p:nvPr userDrawn="1"/>
        </p:nvSpPr>
        <p:spPr>
          <a:xfrm>
            <a:off x="6592660" y="1394591"/>
            <a:ext cx="4094390" cy="4094390"/>
          </a:xfrm>
          <a:prstGeom prst="ellipse">
            <a:avLst/>
          </a:prstGeom>
          <a:ln>
            <a:noFill/>
          </a:ln>
          <a:effectLst>
            <a:outerShdw blurRad="254000" dist="127000" dir="5400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DEA3AD4-838D-45C2-8DB5-9859B1BEE29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583260" y="1145952"/>
            <a:ext cx="2113190" cy="4566096"/>
          </a:xfrm>
          <a:prstGeom prst="roundRect">
            <a:avLst>
              <a:gd name="adj" fmla="val 8654"/>
            </a:avLst>
          </a:pr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EBC968B-5A24-455B-9430-3621025726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4604" y="1613822"/>
            <a:ext cx="508805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Insert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87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9826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C4BFB0-9D39-DE5E-8561-DCAE273A1E78}"/>
              </a:ext>
            </a:extLst>
          </p:cNvPr>
          <p:cNvSpPr/>
          <p:nvPr userDrawn="1"/>
        </p:nvSpPr>
        <p:spPr>
          <a:xfrm>
            <a:off x="0" y="0"/>
            <a:ext cx="723207" cy="68580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5BDE41-E3C6-2AA5-FEA7-B6C952E1CFD6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511" y="6037977"/>
            <a:ext cx="622183" cy="62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08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144AF9B-D94D-41C2-89AC-ACD6206453AF}"/>
              </a:ext>
            </a:extLst>
          </p:cNvPr>
          <p:cNvSpPr/>
          <p:nvPr userDrawn="1"/>
        </p:nvSpPr>
        <p:spPr>
          <a:xfrm>
            <a:off x="806335" y="0"/>
            <a:ext cx="1138566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624E417-7A96-4CE8-B488-68E51C6BC5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34513" y="2308497"/>
            <a:ext cx="2245360" cy="22453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656395-C539-4C7D-B766-CDBF786E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825" y="946702"/>
            <a:ext cx="4067176" cy="124984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50DC898-1403-4C3E-9EC9-A082F0E191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946640" y="0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B42C138-B0A4-4C4F-AB19-95C6EB12E9C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946640" y="230849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0383768A-2CFF-4B2D-9CE1-5927452B5F0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46640" y="4616995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08C1A909-0115-4EBF-A071-A11EBAFCE9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634513" y="0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CB757BB-32CD-4D2B-8AB7-A99D4EAC58D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34513" y="462497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D10C5F69-3466-4B89-80DC-45032F36CFA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312227" y="462497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C504446-35F8-46C3-89D5-4139A2B264F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979057" y="4624977"/>
            <a:ext cx="2245360" cy="22453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0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mph" presetSubtype="0" accel="50000" decel="5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ccel="50000" decel="5000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accel="50000" decel="5000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accel="50000" decel="50000" autoRev="1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accel="50000" decel="50000" autoRev="1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accel="50000" decel="50000" autoRev="1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1F73A7-BE3B-4DA1-8307-50B34D79A62D}"/>
              </a:ext>
            </a:extLst>
          </p:cNvPr>
          <p:cNvSpPr/>
          <p:nvPr userDrawn="1"/>
        </p:nvSpPr>
        <p:spPr>
          <a:xfrm>
            <a:off x="881149" y="0"/>
            <a:ext cx="1130069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DD0A61F-8FCE-42FC-AE69-D9435B5C92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E0B526D-57AC-4AFE-B083-2C843AC2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rgbClr val="FFFFFF"/>
                </a:solidFill>
                <a:latin typeface="+mn-lt"/>
                <a:ea typeface="Montserrat Black" charset="0"/>
                <a:cs typeface="Montserrat Black" charset="0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9901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1F73A7-BE3B-4DA1-8307-50B34D79A62D}"/>
              </a:ext>
            </a:extLst>
          </p:cNvPr>
          <p:cNvSpPr/>
          <p:nvPr userDrawn="1"/>
        </p:nvSpPr>
        <p:spPr>
          <a:xfrm>
            <a:off x="881149" y="0"/>
            <a:ext cx="1130069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DD0A61F-8FCE-42FC-AE69-D9435B5C92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E0B526D-57AC-4AFE-B083-2C843AC2B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2"/>
            <a:ext cx="10146612" cy="1647411"/>
          </a:xfr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chemeClr val="tx1"/>
                </a:solidFill>
                <a:latin typeface="+mn-lt"/>
                <a:ea typeface="Montserrat Black" charset="0"/>
                <a:cs typeface="Montserrat Black" charset="0"/>
              </a:defRPr>
            </a:lvl1pPr>
          </a:lstStyle>
          <a:p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10596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0" de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E5487-740E-4407-A96B-5FBBFD37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7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ACAD00-8B3F-498D-899D-241BC7C3C025}"/>
              </a:ext>
            </a:extLst>
          </p:cNvPr>
          <p:cNvSpPr/>
          <p:nvPr userDrawn="1"/>
        </p:nvSpPr>
        <p:spPr>
          <a:xfrm>
            <a:off x="881149" y="0"/>
            <a:ext cx="113108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9C63D2-8AF3-46C2-A19E-D93167E182C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4638675" cy="858837"/>
          </a:xfrm>
        </p:spPr>
        <p:txBody>
          <a:bodyPr anchor="b"/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8E8CA-B088-4166-B2AE-469D59E38A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47899"/>
            <a:ext cx="4638675" cy="43910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body copy here</a:t>
            </a:r>
            <a:endParaRPr lang="en-GB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48CDAE1F-1AA4-474A-AA39-32C0FC91AA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3701" y="0"/>
            <a:ext cx="5448300" cy="6858000"/>
          </a:xfrm>
          <a:solidFill>
            <a:schemeClr val="bg2"/>
          </a:solidFill>
        </p:spPr>
        <p:txBody>
          <a:bodyPr lIns="0" tIns="0" rIns="0" b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5317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59A0C9E8-F468-42F1-B127-E2EDE1A89C9D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504604" y="2543175"/>
            <a:ext cx="9734896" cy="3809999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231597-D997-4F07-8B0F-30789E784F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04604" y="1444978"/>
            <a:ext cx="9754292" cy="49671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Insert body copy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86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AEF5231-F33F-4D5B-83DB-9430862A3B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4638675" cy="85883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B5D7356-AB7E-49F5-8DF1-2650E5EE93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247899"/>
            <a:ext cx="4638675" cy="43910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Insert body copy here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0146D284-F99B-42C5-AAF4-958E1FA066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3701" y="0"/>
            <a:ext cx="5448300" cy="6858000"/>
          </a:xfrm>
          <a:solidFill>
            <a:schemeClr val="bg2"/>
          </a:solidFill>
        </p:spPr>
        <p:txBody>
          <a:bodyPr lIns="0" tIns="0" rIns="0" b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2702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EEC2EFA-FBD4-4EF1-9A5E-37B288D8FFD0}"/>
              </a:ext>
            </a:extLst>
          </p:cNvPr>
          <p:cNvSpPr/>
          <p:nvPr userDrawn="1"/>
        </p:nvSpPr>
        <p:spPr>
          <a:xfrm>
            <a:off x="6592660" y="1394591"/>
            <a:ext cx="4094390" cy="4094390"/>
          </a:xfrm>
          <a:prstGeom prst="ellipse">
            <a:avLst/>
          </a:prstGeom>
          <a:ln>
            <a:noFill/>
          </a:ln>
          <a:effectLst>
            <a:outerShdw blurRad="254000" dist="127000" dir="5400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DEA3AD4-838D-45C2-8DB5-9859B1BEE29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583260" y="1145952"/>
            <a:ext cx="2113190" cy="4566096"/>
          </a:xfrm>
          <a:prstGeom prst="roundRect">
            <a:avLst>
              <a:gd name="adj" fmla="val 8654"/>
            </a:avLst>
          </a:pr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EEBC968B-5A24-455B-9430-3621025726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4604" y="1613822"/>
            <a:ext cx="508805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Insert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41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ccel="50000" decel="5000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dbye">
            <a:hlinkClick r:id="" action="ppaction://media"/>
            <a:extLst>
              <a:ext uri="{FF2B5EF4-FFF2-40B4-BE49-F238E27FC236}">
                <a16:creationId xmlns:a16="http://schemas.microsoft.com/office/drawing/2014/main" id="{13C21E85-8446-46AA-9995-8C0717A08987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6F3CD35-F167-4E44-B605-54958B8B8EAC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6464" y="6009402"/>
            <a:ext cx="622183" cy="62218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E62FAC8-821D-4A52-B3FF-920A7266835D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5925" y="409576"/>
            <a:ext cx="2400300" cy="6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mp 1">
            <a:hlinkClick r:id="" action="ppaction://media"/>
            <a:extLst>
              <a:ext uri="{FF2B5EF4-FFF2-40B4-BE49-F238E27FC236}">
                <a16:creationId xmlns:a16="http://schemas.microsoft.com/office/drawing/2014/main" id="{873F0AC3-6E5E-4016-ACBE-28156087F01B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3EC1E93-5489-43D7-8A28-2A8B0317A76C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214" y="6037977"/>
            <a:ext cx="622183" cy="62218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9167BAE-8203-453A-A455-02D0116AC4B0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05925" y="409576"/>
            <a:ext cx="2400300" cy="6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6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B602EA-EC07-45A3-7F52-58F47A54F7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1CF30F6-E06B-D23F-710F-D9F1E398B790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5925" y="409576"/>
            <a:ext cx="2400300" cy="60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76F2CB-E77C-47C2-B446-A772F8DC5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604" y="365125"/>
            <a:ext cx="98491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2887E-44DB-4663-A2CC-F37DD29B6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4604" y="1825625"/>
            <a:ext cx="98491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D1E8C3-8900-584B-2570-A8FCF07339C1}"/>
              </a:ext>
            </a:extLst>
          </p:cNvPr>
          <p:cNvSpPr/>
          <p:nvPr userDrawn="1"/>
        </p:nvSpPr>
        <p:spPr>
          <a:xfrm>
            <a:off x="0" y="0"/>
            <a:ext cx="723207" cy="68580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2B8956-A98D-0E48-2B0B-EA0A725DEF79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0511" y="6037977"/>
            <a:ext cx="622183" cy="62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8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63" r:id="rId3"/>
    <p:sldLayoutId id="2147483650" r:id="rId4"/>
    <p:sldLayoutId id="2147483652" r:id="rId5"/>
    <p:sldLayoutId id="2147483653" r:id="rId6"/>
    <p:sldLayoutId id="2147483654" r:id="rId7"/>
    <p:sldLayoutId id="2147483662" r:id="rId8"/>
    <p:sldLayoutId id="2147483665" r:id="rId9"/>
    <p:sldLayoutId id="2147483655" r:id="rId10"/>
    <p:sldLayoutId id="2147483659" r:id="rId11"/>
    <p:sldLayoutId id="2147483658" r:id="rId12"/>
    <p:sldLayoutId id="2147483661" r:id="rId13"/>
    <p:sldLayoutId id="2147483660" r:id="rId14"/>
    <p:sldLayoutId id="2147483667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76F2CB-E77C-47C2-B446-A772F8DC5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604" y="365125"/>
            <a:ext cx="98491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2887E-44DB-4663-A2CC-F37DD29B6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4604" y="1825625"/>
            <a:ext cx="98491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0E999-066A-CC6A-07AE-8EF021ED7DEC}"/>
              </a:ext>
            </a:extLst>
          </p:cNvPr>
          <p:cNvSpPr/>
          <p:nvPr userDrawn="1"/>
        </p:nvSpPr>
        <p:spPr>
          <a:xfrm>
            <a:off x="0" y="0"/>
            <a:ext cx="723207" cy="68580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D15B6BB-8E8F-A5A0-39BF-9AB03EE84575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11" y="6037977"/>
            <a:ext cx="622183" cy="62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42935-64D9-A3B3-C3B3-20E4B2633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mp 1_1">
            <a:hlinkClick r:id="" action="ppaction://media"/>
            <a:extLst>
              <a:ext uri="{FF2B5EF4-FFF2-40B4-BE49-F238E27FC236}">
                <a16:creationId xmlns:a16="http://schemas.microsoft.com/office/drawing/2014/main" id="{3451D660-EB58-F304-98EF-8E348B9E74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29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9BF03BD-FD6E-C55E-C27B-18DE6A049D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739" y="2236331"/>
            <a:ext cx="6699819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800" b="1">
                <a:solidFill>
                  <a:schemeClr val="bg1"/>
                </a:solidFill>
                <a:ea typeface="+mn-ea"/>
              </a:rPr>
              <a:t>Health Service Counter Fraud Strategy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096124-3235-BA10-1653-D28BBC3E6ABE}"/>
              </a:ext>
            </a:extLst>
          </p:cNvPr>
          <p:cNvSpPr txBox="1"/>
          <p:nvPr/>
        </p:nvSpPr>
        <p:spPr>
          <a:xfrm>
            <a:off x="721550" y="5332069"/>
            <a:ext cx="4312340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4200"/>
              </a:spcBef>
              <a:spcAft>
                <a:spcPts val="1200"/>
              </a:spcAft>
            </a:pPr>
            <a:r>
              <a:rPr lang="en-GB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to 2029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6B6DB5-A2DD-8034-6FF5-A934BE22B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22146" y="5332069"/>
            <a:ext cx="45719" cy="584775"/>
          </a:xfrm>
          <a:prstGeom prst="rect">
            <a:avLst/>
          </a:prstGeom>
          <a:solidFill>
            <a:srgbClr val="00AA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aseline="-25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05665F-5C05-9096-885F-917436D9902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748" y="1654676"/>
            <a:ext cx="5594638" cy="591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04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0B6D-13CE-6040-F226-91324D461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46FF85-672C-D1CE-3EF3-4562876E06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7" r="12995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6786F5-F134-F3DF-5C89-67BC4983A3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6" r="21766"/>
          <a:stretch/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5DD7FB9E-C796-3990-E579-BA4C2B9F398D}"/>
              </a:ext>
            </a:extLst>
          </p:cNvPr>
          <p:cNvSpPr/>
          <p:nvPr/>
        </p:nvSpPr>
        <p:spPr>
          <a:xfrm rot="13693691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chemeClr val="accent4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6A516-B12A-752C-EA1F-5342614CBCE1}"/>
              </a:ext>
            </a:extLst>
          </p:cNvPr>
          <p:cNvSpPr txBox="1"/>
          <p:nvPr/>
        </p:nvSpPr>
        <p:spPr>
          <a:xfrm>
            <a:off x="6609254" y="1052022"/>
            <a:ext cx="465564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GB" sz="3200" b="1">
                <a:solidFill>
                  <a:schemeClr val="bg1"/>
                </a:solidFill>
              </a:rPr>
              <a:t>Embedding counter fraud in healthcare systems</a:t>
            </a:r>
            <a:br>
              <a:rPr lang="en-GB" sz="3200" b="1">
                <a:solidFill>
                  <a:schemeClr val="bg1"/>
                </a:solidFill>
              </a:rPr>
            </a:br>
            <a:endParaRPr lang="en-GB" b="1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Integrate counter fraud into commissioning and governance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Increase enforcement where responsibilities are not met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Strengthen standards and improve local leadership capability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Improve digital literacy and business intelligence for local leaders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137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8ED29-F66C-AE90-D8DA-A07A848DB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599021-1CE0-2F87-1124-F4ECAC70F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87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097C65-1591-A0CF-DBD5-D00A4E172D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3" r="35695"/>
          <a:stretch>
            <a:fillRect/>
          </a:stretch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806C630A-1F40-3ECF-8A3D-BE6F18DC74A1}"/>
              </a:ext>
            </a:extLst>
          </p:cNvPr>
          <p:cNvSpPr/>
          <p:nvPr/>
        </p:nvSpPr>
        <p:spPr>
          <a:xfrm rot="2036562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chemeClr val="accent4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98A3F3-F76C-E775-61A4-EB8C72DECE9B}"/>
              </a:ext>
            </a:extLst>
          </p:cNvPr>
          <p:cNvSpPr txBox="1"/>
          <p:nvPr/>
        </p:nvSpPr>
        <p:spPr>
          <a:xfrm>
            <a:off x="1014637" y="2146300"/>
            <a:ext cx="4724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Outcomes</a:t>
            </a:r>
            <a:br>
              <a:rPr lang="en-GB" sz="3200" b="1">
                <a:solidFill>
                  <a:schemeClr val="bg1"/>
                </a:solidFill>
              </a:rPr>
            </a:br>
            <a:r>
              <a:rPr lang="en-GB" sz="3200" b="1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Resilient systems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Clearer accountability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Consistent practice</a:t>
            </a:r>
          </a:p>
        </p:txBody>
      </p:sp>
    </p:spTree>
    <p:extLst>
      <p:ext uri="{BB962C8B-B14F-4D97-AF65-F5344CB8AC3E}">
        <p14:creationId xmlns:p14="http://schemas.microsoft.com/office/powerpoint/2010/main" val="4051462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52612-8A10-112A-7615-538DD6445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F776D-C5EF-4DCD-1164-0A0A637CAA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8" r="20228"/>
          <a:stretch/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16DD4F-DBAE-735E-F362-32B1903166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6" r="21766"/>
          <a:stretch/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2008FE24-8FB7-9181-7D38-922A03900119}"/>
              </a:ext>
            </a:extLst>
          </p:cNvPr>
          <p:cNvSpPr/>
          <p:nvPr/>
        </p:nvSpPr>
        <p:spPr>
          <a:xfrm rot="13693691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rgbClr val="CBCDD9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00E1F5-A9D6-3958-EE38-4294748B3BE7}"/>
              </a:ext>
            </a:extLst>
          </p:cNvPr>
          <p:cNvSpPr txBox="1"/>
          <p:nvPr/>
        </p:nvSpPr>
        <p:spPr>
          <a:xfrm>
            <a:off x="6609254" y="1283787"/>
            <a:ext cx="465564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GB" sz="3200" b="1"/>
              <a:t>Strategic connections and partnerships</a:t>
            </a:r>
            <a:br>
              <a:rPr lang="en-GB" sz="3200" b="1"/>
            </a:br>
            <a:endParaRPr lang="en-GB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Work with the NHS and government</a:t>
            </a:r>
            <a:br>
              <a:rPr lang="en-GB"/>
            </a:b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Engage regulators and partners in academia to strengthen leadership</a:t>
            </a:r>
            <a:br>
              <a:rPr lang="en-GB"/>
            </a:b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Position fraud resilience as an enabler of patient safety and financial sustainability</a:t>
            </a:r>
            <a:br>
              <a:rPr lang="en-GB"/>
            </a:b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Support governance and shared learning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10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62594-469B-BABA-A92D-6A6429AC6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5884C3-A4EA-F3AC-0434-CBE858D1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87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346F59-FA49-A2EE-4F2E-1DE3C2E6C6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9" r="10911"/>
          <a:stretch>
            <a:fillRect/>
          </a:stretch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2F2ECD98-4DD4-2B47-33E0-4316EA275D37}"/>
              </a:ext>
            </a:extLst>
          </p:cNvPr>
          <p:cNvSpPr/>
          <p:nvPr/>
        </p:nvSpPr>
        <p:spPr>
          <a:xfrm rot="2036562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rgbClr val="CBCDD9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314FA8-8BE0-70D1-AB89-B38EA8EAA77A}"/>
              </a:ext>
            </a:extLst>
          </p:cNvPr>
          <p:cNvSpPr txBox="1"/>
          <p:nvPr/>
        </p:nvSpPr>
        <p:spPr>
          <a:xfrm>
            <a:off x="1014637" y="2146300"/>
            <a:ext cx="4724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/>
              <a:t>Outcomes</a:t>
            </a:r>
            <a:br>
              <a:rPr lang="en-GB" sz="3200" b="1"/>
            </a:br>
            <a:r>
              <a:rPr lang="en-GB" sz="3200" b="1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Better alignment</a:t>
            </a:r>
            <a:br>
              <a:rPr lang="en-GB"/>
            </a:b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Stronger awareness</a:t>
            </a:r>
            <a:br>
              <a:rPr lang="en-GB"/>
            </a:b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Decisive enforcement and cultural change</a:t>
            </a:r>
          </a:p>
        </p:txBody>
      </p:sp>
    </p:spTree>
    <p:extLst>
      <p:ext uri="{BB962C8B-B14F-4D97-AF65-F5344CB8AC3E}">
        <p14:creationId xmlns:p14="http://schemas.microsoft.com/office/powerpoint/2010/main" val="2185367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28164-EC8E-580F-6C9C-648F80671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1B2A8B-42A5-D503-929D-50DA7E4BBC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9" r="45009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DA35F7-2025-D1D6-AE3E-1CBCB4E712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6" r="21766"/>
          <a:stretch/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29A75511-BA3E-E153-8056-89C7D874E70D}"/>
              </a:ext>
            </a:extLst>
          </p:cNvPr>
          <p:cNvSpPr/>
          <p:nvPr/>
        </p:nvSpPr>
        <p:spPr>
          <a:xfrm rot="13693691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chemeClr val="accent3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0938B6-1474-F869-6AF2-4A4EAFABC2D3}"/>
              </a:ext>
            </a:extLst>
          </p:cNvPr>
          <p:cNvSpPr txBox="1"/>
          <p:nvPr/>
        </p:nvSpPr>
        <p:spPr>
          <a:xfrm>
            <a:off x="6609254" y="1283787"/>
            <a:ext cx="465564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GB" sz="3200" b="1">
                <a:solidFill>
                  <a:schemeClr val="bg1"/>
                </a:solidFill>
              </a:rPr>
              <a:t>Digital, technology and data </a:t>
            </a:r>
            <a:br>
              <a:rPr lang="en-GB" sz="3200" b="1">
                <a:solidFill>
                  <a:schemeClr val="bg1"/>
                </a:solidFill>
              </a:rPr>
            </a:br>
            <a:endParaRPr lang="en-GB" b="1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Future-ready operating model  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Focus on highest risk areas </a:t>
            </a:r>
            <a:br>
              <a:rPr lang="en-GB">
                <a:solidFill>
                  <a:schemeClr val="bg1"/>
                </a:solidFill>
              </a:rPr>
            </a:br>
            <a:r>
              <a:rPr lang="en-GB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Advocate for legislative reforms to strengthen recovery powers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1697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2081-B8AD-CD39-5B2E-259720508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9404F8-C4D0-E0C0-AE99-E90742782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87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29464D-924C-B895-D7B7-CA1C0854BA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r="18525"/>
          <a:stretch>
            <a:fillRect/>
          </a:stretch>
        </p:blipFill>
        <p:spPr>
          <a:xfrm>
            <a:off x="6207987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183EF66A-7041-BA82-7FF6-E7BA1DF0102C}"/>
              </a:ext>
            </a:extLst>
          </p:cNvPr>
          <p:cNvSpPr/>
          <p:nvPr/>
        </p:nvSpPr>
        <p:spPr>
          <a:xfrm rot="2036562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chemeClr val="accent3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4C196F-4D34-CFC5-7E1C-FBC214A807AD}"/>
              </a:ext>
            </a:extLst>
          </p:cNvPr>
          <p:cNvSpPr txBox="1"/>
          <p:nvPr/>
        </p:nvSpPr>
        <p:spPr>
          <a:xfrm>
            <a:off x="1014637" y="2146300"/>
            <a:ext cx="4724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Outcomes</a:t>
            </a:r>
            <a:br>
              <a:rPr lang="en-GB" sz="3200" b="1">
                <a:solidFill>
                  <a:schemeClr val="bg1"/>
                </a:solidFill>
              </a:rPr>
            </a:br>
            <a:r>
              <a:rPr lang="en-GB" sz="3200" b="1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Reduced fraud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Clearer accountability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Stronger national coordination </a:t>
            </a:r>
          </a:p>
        </p:txBody>
      </p:sp>
    </p:spTree>
    <p:extLst>
      <p:ext uri="{BB962C8B-B14F-4D97-AF65-F5344CB8AC3E}">
        <p14:creationId xmlns:p14="http://schemas.microsoft.com/office/powerpoint/2010/main" val="1654402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4606CA4-6118-A6F9-4281-53973E75A29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5" r="7037"/>
          <a:stretch>
            <a:fillRect/>
          </a:stretch>
        </p:blipFill>
        <p:spPr>
          <a:xfrm>
            <a:off x="6096001" y="-30480"/>
            <a:ext cx="6085840" cy="6888480"/>
          </a:xfrm>
          <a:prstGeom prst="rect">
            <a:avLst/>
          </a:prstGeom>
          <a:gradFill>
            <a:gsLst>
              <a:gs pos="0">
                <a:prstClr val="black">
                  <a:alpha val="40000"/>
                </a:prstClr>
              </a:gs>
              <a:gs pos="99000">
                <a:prstClr val="black">
                  <a:alpha val="20000"/>
                </a:prstClr>
              </a:gs>
            </a:gsLst>
            <a:lin ang="5400000" scaled="1"/>
          </a:gradFill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27D803-2EE2-C09E-2A81-B0B62C925205}"/>
              </a:ext>
            </a:extLst>
          </p:cNvPr>
          <p:cNvSpPr/>
          <p:nvPr/>
        </p:nvSpPr>
        <p:spPr>
          <a:xfrm>
            <a:off x="-38501" y="-30480"/>
            <a:ext cx="6134501" cy="6951044"/>
          </a:xfrm>
          <a:prstGeom prst="rect">
            <a:avLst/>
          </a:prstGeom>
          <a:solidFill>
            <a:srgbClr val="0B64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105254-06BD-2351-1F1D-1703BDEA88E0}"/>
              </a:ext>
            </a:extLst>
          </p:cNvPr>
          <p:cNvSpPr txBox="1">
            <a:spLocks/>
          </p:cNvSpPr>
          <p:nvPr/>
        </p:nvSpPr>
        <p:spPr>
          <a:xfrm>
            <a:off x="856916" y="1164658"/>
            <a:ext cx="4968875" cy="1807678"/>
          </a:xfrm>
          <a:prstGeom prst="rect">
            <a:avLst/>
          </a:prstGeo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2000" b="1" i="0" kern="1200">
                <a:solidFill>
                  <a:srgbClr val="FFFFFF"/>
                </a:solidFill>
                <a:latin typeface="+mn-lt"/>
                <a:ea typeface="Montserrat Black" charset="0"/>
                <a:cs typeface="Montserrat Black" charset="0"/>
              </a:defRPr>
            </a:lvl1pPr>
          </a:lstStyle>
          <a:p>
            <a:r>
              <a:rPr lang="en-GB" sz="3200"/>
              <a:t>By </a:t>
            </a:r>
            <a:r>
              <a:rPr lang="en-GB" sz="3200">
                <a:solidFill>
                  <a:schemeClr val="accent3"/>
                </a:solidFill>
              </a:rPr>
              <a:t>2029</a:t>
            </a:r>
            <a:r>
              <a:rPr lang="en-GB" sz="3200"/>
              <a:t>, the strategy will deliver</a:t>
            </a:r>
            <a:br>
              <a:rPr lang="en-GB" sz="3200"/>
            </a:br>
            <a:endParaRPr lang="en-GB" sz="320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37807BD-AA4F-07F5-373F-DCE76D0AFC9A}"/>
              </a:ext>
            </a:extLst>
          </p:cNvPr>
          <p:cNvSpPr txBox="1">
            <a:spLocks/>
          </p:cNvSpPr>
          <p:nvPr/>
        </p:nvSpPr>
        <p:spPr>
          <a:xfrm>
            <a:off x="856916" y="3044508"/>
            <a:ext cx="4521200" cy="43910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</a:pPr>
            <a:r>
              <a:rPr lang="en-GB" sz="1600">
                <a:solidFill>
                  <a:schemeClr val="bg1"/>
                </a:solidFill>
              </a:rPr>
              <a:t>Fraud </a:t>
            </a:r>
            <a:r>
              <a:rPr lang="en-GB" sz="1600" b="1">
                <a:solidFill>
                  <a:schemeClr val="accent3"/>
                </a:solidFill>
              </a:rPr>
              <a:t>resilient practice</a:t>
            </a:r>
            <a:r>
              <a:rPr lang="en-GB" sz="1600">
                <a:solidFill>
                  <a:schemeClr val="bg1"/>
                </a:solidFill>
              </a:rPr>
              <a:t> across the NHS</a:t>
            </a:r>
            <a:br>
              <a:rPr lang="en-GB" sz="1600">
                <a:solidFill>
                  <a:schemeClr val="bg1"/>
                </a:solidFill>
              </a:rPr>
            </a:br>
            <a:endParaRPr lang="en-GB" sz="1200">
              <a:solidFill>
                <a:schemeClr val="bg1"/>
              </a:solidFill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1600">
                <a:solidFill>
                  <a:schemeClr val="bg1"/>
                </a:solidFill>
              </a:rPr>
              <a:t>Proactive and </a:t>
            </a:r>
            <a:r>
              <a:rPr lang="en-GB" sz="1600" b="1">
                <a:solidFill>
                  <a:schemeClr val="accent3"/>
                </a:solidFill>
              </a:rPr>
              <a:t>intelligence-led</a:t>
            </a:r>
            <a:r>
              <a:rPr lang="en-GB" sz="1600">
                <a:solidFill>
                  <a:schemeClr val="bg1"/>
                </a:solidFill>
              </a:rPr>
              <a:t> intervention</a:t>
            </a:r>
            <a:br>
              <a:rPr lang="en-GB" sz="1600">
                <a:solidFill>
                  <a:schemeClr val="bg1"/>
                </a:solidFill>
              </a:rPr>
            </a:br>
            <a:endParaRPr lang="en-GB" sz="1200">
              <a:solidFill>
                <a:schemeClr val="bg1"/>
              </a:solidFill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1600">
                <a:solidFill>
                  <a:schemeClr val="bg1"/>
                </a:solidFill>
              </a:rPr>
              <a:t>Stronger investigations and enforcement</a:t>
            </a:r>
            <a:br>
              <a:rPr lang="en-GB" sz="1600">
                <a:solidFill>
                  <a:schemeClr val="bg1"/>
                </a:solidFill>
              </a:rPr>
            </a:br>
            <a:endParaRPr lang="en-GB" sz="1200">
              <a:solidFill>
                <a:schemeClr val="bg1"/>
              </a:solidFill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1600">
                <a:solidFill>
                  <a:schemeClr val="bg1"/>
                </a:solidFill>
              </a:rPr>
              <a:t>Clear </a:t>
            </a:r>
            <a:r>
              <a:rPr lang="en-GB" sz="1600" b="1">
                <a:solidFill>
                  <a:schemeClr val="accent3"/>
                </a:solidFill>
              </a:rPr>
              <a:t>return</a:t>
            </a:r>
            <a:r>
              <a:rPr lang="en-GB" sz="1600">
                <a:solidFill>
                  <a:schemeClr val="bg1"/>
                </a:solidFill>
              </a:rPr>
              <a:t> on </a:t>
            </a:r>
            <a:r>
              <a:rPr lang="en-GB" sz="1600" b="1">
                <a:solidFill>
                  <a:schemeClr val="accent3"/>
                </a:solidFill>
              </a:rPr>
              <a:t>investment</a:t>
            </a:r>
            <a:br>
              <a:rPr lang="en-GB" sz="1600" b="1">
                <a:solidFill>
                  <a:schemeClr val="accent3"/>
                </a:solidFill>
              </a:rPr>
            </a:br>
            <a:endParaRPr lang="en-GB" sz="1600" b="1">
              <a:solidFill>
                <a:schemeClr val="accent3"/>
              </a:solidFill>
            </a:endParaRPr>
          </a:p>
          <a:p>
            <a:pPr marL="342900" indent="-342900">
              <a:lnSpc>
                <a:spcPct val="120000"/>
              </a:lnSpc>
            </a:pPr>
            <a:r>
              <a:rPr lang="en-GB" sz="1600">
                <a:solidFill>
                  <a:schemeClr val="bg1"/>
                </a:solidFill>
              </a:rPr>
              <a:t>Protect patient resources with </a:t>
            </a:r>
            <a:r>
              <a:rPr lang="en-GB" sz="1600" b="1">
                <a:solidFill>
                  <a:schemeClr val="accent3"/>
                </a:solidFill>
              </a:rPr>
              <a:t>more unified counter fraud capability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B08418-BF07-E564-FBBF-B7FAD1BCAE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536" y="-33691"/>
            <a:ext cx="3986463" cy="115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54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DBB863-9D49-64E9-E494-2D3565917A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5">
            <a:extLst>
              <a:ext uri="{FF2B5EF4-FFF2-40B4-BE49-F238E27FC236}">
                <a16:creationId xmlns:a16="http://schemas.microsoft.com/office/drawing/2014/main" id="{A1101F25-BDEC-5C08-6AE1-A5AFD8A23DD0}"/>
              </a:ext>
            </a:extLst>
          </p:cNvPr>
          <p:cNvSpPr txBox="1">
            <a:spLocks/>
          </p:cNvSpPr>
          <p:nvPr/>
        </p:nvSpPr>
        <p:spPr>
          <a:xfrm>
            <a:off x="772913" y="2490608"/>
            <a:ext cx="6160892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5000" b="1">
                <a:solidFill>
                  <a:schemeClr val="bg1"/>
                </a:solidFill>
              </a:rPr>
              <a:t>Contact us</a:t>
            </a:r>
            <a:endParaRPr lang="en-GB" sz="5000" b="1">
              <a:solidFill>
                <a:schemeClr val="bg1"/>
              </a:solidFill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563773-6606-1ABB-A474-B447D9E78A04}"/>
              </a:ext>
            </a:extLst>
          </p:cNvPr>
          <p:cNvSpPr txBox="1"/>
          <p:nvPr/>
        </p:nvSpPr>
        <p:spPr>
          <a:xfrm>
            <a:off x="791963" y="3786220"/>
            <a:ext cx="5430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Email: corporatecommunications@nhscfa.gov.uk</a:t>
            </a:r>
          </a:p>
          <a:p>
            <a:r>
              <a:rPr lang="en-GB">
                <a:solidFill>
                  <a:schemeClr val="bg1"/>
                </a:solidFill>
              </a:rPr>
              <a:t>Web: cfa.nhs.uk</a:t>
            </a:r>
          </a:p>
        </p:txBody>
      </p:sp>
      <p:pic>
        <p:nvPicPr>
          <p:cNvPr id="5" name="Picture 4" descr="A white x on a black background&#10;&#10;AI-generated content may be incorrect.">
            <a:extLst>
              <a:ext uri="{FF2B5EF4-FFF2-40B4-BE49-F238E27FC236}">
                <a16:creationId xmlns:a16="http://schemas.microsoft.com/office/drawing/2014/main" id="{D272E900-D7AE-9419-E396-1AD1ABCD13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38" y="5871704"/>
            <a:ext cx="1846462" cy="48147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E589B3C-E033-65F8-2D29-7E6FFD63DE8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7453" y="351824"/>
            <a:ext cx="2047275" cy="51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05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E821E-3755-A3C0-12DA-259F4633C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NHS Counter Fraud Authority logo">
            <a:extLst>
              <a:ext uri="{FF2B5EF4-FFF2-40B4-BE49-F238E27FC236}">
                <a16:creationId xmlns:a16="http://schemas.microsoft.com/office/drawing/2014/main" id="{2A111806-E0AB-8E22-1DB7-0D6D718E70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165" y="99152"/>
            <a:ext cx="2517921" cy="1019561"/>
          </a:xfrm>
          <a:prstGeom prst="rect">
            <a:avLst/>
          </a:prstGeom>
        </p:spPr>
      </p:pic>
      <p:pic>
        <p:nvPicPr>
          <p:cNvPr id="3" name="Comp 1_2">
            <a:hlinkClick r:id="" action="ppaction://media"/>
            <a:extLst>
              <a:ext uri="{FF2B5EF4-FFF2-40B4-BE49-F238E27FC236}">
                <a16:creationId xmlns:a16="http://schemas.microsoft.com/office/drawing/2014/main" id="{04FCB1CA-14AC-F741-9A64-F57A058A98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2396FD-21E1-A7A7-2E4C-5BC403175FE8}"/>
              </a:ext>
            </a:extLst>
          </p:cNvPr>
          <p:cNvSpPr txBox="1"/>
          <p:nvPr/>
        </p:nvSpPr>
        <p:spPr>
          <a:xfrm>
            <a:off x="0" y="210820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The NHSCFA will</a:t>
            </a:r>
          </a:p>
          <a:p>
            <a:pPr algn="ctr"/>
            <a:endParaRPr lang="en-GB" sz="4800" b="1">
              <a:solidFill>
                <a:schemeClr val="bg1"/>
              </a:solidFill>
              <a:effectLst>
                <a:glow rad="393700">
                  <a:schemeClr val="tx1">
                    <a:alpha val="92000"/>
                  </a:scheme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E69135-D53D-07C8-CF62-96AC239367DE}"/>
              </a:ext>
            </a:extLst>
          </p:cNvPr>
          <p:cNvSpPr txBox="1"/>
          <p:nvPr/>
        </p:nvSpPr>
        <p:spPr>
          <a:xfrm>
            <a:off x="0" y="309768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1. Deliver </a:t>
            </a:r>
            <a:r>
              <a:rPr lang="en-GB" sz="3200" b="1">
                <a:solidFill>
                  <a:schemeClr val="accent3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£600 million 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in </a:t>
            </a:r>
            <a:r>
              <a:rPr lang="en-GB" sz="3200">
                <a:solidFill>
                  <a:schemeClr val="bg1"/>
                </a:solidFill>
                <a:effectLst>
                  <a:glow rad="393700">
                    <a:schemeClr val="tx1">
                      <a:alpha val="92000"/>
                    </a:schemeClr>
                  </a:glow>
                </a:effectLst>
              </a:rPr>
              <a:t>measurable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 savings</a:t>
            </a:r>
            <a:endParaRPr lang="en-GB" sz="3200" b="1">
              <a:solidFill>
                <a:schemeClr val="bg1"/>
              </a:solidFill>
              <a:effectLst>
                <a:glow rad="546100">
                  <a:schemeClr val="tx1">
                    <a:alpha val="92000"/>
                  </a:schemeClr>
                </a:glo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45C104-2B96-607D-B428-522BF9E6BEAC}"/>
              </a:ext>
            </a:extLst>
          </p:cNvPr>
          <p:cNvSpPr txBox="1"/>
          <p:nvPr/>
        </p:nvSpPr>
        <p:spPr>
          <a:xfrm>
            <a:off x="0" y="391048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2. Provide </a:t>
            </a:r>
            <a:r>
              <a:rPr lang="en-GB" sz="3200" b="1">
                <a:solidFill>
                  <a:schemeClr val="accent3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leadership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 and </a:t>
            </a:r>
            <a:r>
              <a:rPr lang="en-GB" sz="3200" b="1">
                <a:solidFill>
                  <a:schemeClr val="accent3"/>
                </a:solidFill>
                <a:effectLst>
                  <a:glow rad="368300">
                    <a:schemeClr val="tx1">
                      <a:alpha val="92000"/>
                    </a:schemeClr>
                  </a:glow>
                </a:effectLst>
              </a:rPr>
              <a:t>oversight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 </a:t>
            </a:r>
            <a:r>
              <a:rPr lang="en-GB" sz="3200">
                <a:solidFill>
                  <a:schemeClr val="bg1"/>
                </a:solidFill>
                <a:effectLst>
                  <a:glow rad="368300">
                    <a:schemeClr val="tx1">
                      <a:alpha val="92000"/>
                    </a:schemeClr>
                  </a:glow>
                </a:effectLst>
              </a:rPr>
              <a:t>across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 the sector</a:t>
            </a:r>
            <a:endParaRPr lang="en-GB" sz="3200" b="1">
              <a:solidFill>
                <a:schemeClr val="bg1"/>
              </a:solidFill>
              <a:effectLst>
                <a:glow rad="546100">
                  <a:schemeClr val="tx1">
                    <a:alpha val="92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3607F7-4A6F-67F9-5B6D-D799D1DBFC3E}"/>
              </a:ext>
            </a:extLst>
          </p:cNvPr>
          <p:cNvSpPr txBox="1"/>
          <p:nvPr/>
        </p:nvSpPr>
        <p:spPr>
          <a:xfrm>
            <a:off x="0" y="4705447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3. Act as the </a:t>
            </a:r>
            <a:r>
              <a:rPr lang="en-GB" sz="3200" b="1">
                <a:solidFill>
                  <a:schemeClr val="accent3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central body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 for reporting </a:t>
            </a:r>
            <a:r>
              <a:rPr lang="en-GB" sz="3200">
                <a:solidFill>
                  <a:schemeClr val="bg1"/>
                </a:solidFill>
                <a:effectLst>
                  <a:glow rad="63500">
                    <a:schemeClr val="tx1">
                      <a:alpha val="92000"/>
                    </a:schemeClr>
                  </a:glow>
                </a:effectLst>
              </a:rPr>
              <a:t>system</a:t>
            </a: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 - wide </a:t>
            </a:r>
            <a:b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</a:br>
            <a:r>
              <a:rPr lang="en-GB" sz="3200">
                <a:solidFill>
                  <a:schemeClr val="bg1"/>
                </a:solidFill>
                <a:effectLst>
                  <a:glow rad="546100">
                    <a:schemeClr val="tx1">
                      <a:alpha val="92000"/>
                    </a:schemeClr>
                  </a:glow>
                </a:effectLst>
              </a:rPr>
              <a:t>counter fraud savings</a:t>
            </a:r>
            <a:endParaRPr lang="en-GB" sz="3200" b="1">
              <a:solidFill>
                <a:schemeClr val="bg1"/>
              </a:solidFill>
              <a:effectLst>
                <a:glow rad="546100">
                  <a:schemeClr val="tx1">
                    <a:alpha val="92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443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E821E-3755-A3C0-12DA-259F4633C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NHS Counter Fraud Authority logo">
            <a:extLst>
              <a:ext uri="{FF2B5EF4-FFF2-40B4-BE49-F238E27FC236}">
                <a16:creationId xmlns:a16="http://schemas.microsoft.com/office/drawing/2014/main" id="{2A111806-E0AB-8E22-1DB7-0D6D718E70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165" y="99152"/>
            <a:ext cx="2517921" cy="10195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20EFB9-F77F-A1FC-9DCB-C9AAD9CD72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2" r="106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E6B973-451B-EC90-77E7-65ABFE01074C}"/>
              </a:ext>
            </a:extLst>
          </p:cNvPr>
          <p:cNvSpPr txBox="1"/>
          <p:nvPr/>
        </p:nvSpPr>
        <p:spPr>
          <a:xfrm>
            <a:off x="622300" y="1917700"/>
            <a:ext cx="42672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chemeClr val="bg1"/>
                </a:solidFill>
              </a:rPr>
              <a:t>The new strategy sets out to:</a:t>
            </a:r>
            <a:br>
              <a:rPr lang="en-GB" sz="3600" b="1">
                <a:solidFill>
                  <a:schemeClr val="bg1"/>
                </a:solidFill>
              </a:rPr>
            </a:br>
            <a:endParaRPr lang="en-GB" b="1">
              <a:solidFill>
                <a:schemeClr val="bg1"/>
              </a:solidFill>
            </a:endParaRPr>
          </a:p>
          <a:p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Focus resources where they will deliver the greatest impact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Use evidence-led action to reduce fraud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Strengthen counter fraud capability across the system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5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64F48-6CE6-2F7C-4CC8-6A959AC6D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800" y="1300163"/>
            <a:ext cx="4968875" cy="858837"/>
          </a:xfrm>
        </p:spPr>
        <p:txBody>
          <a:bodyPr>
            <a:normAutofit fontScale="90000"/>
          </a:bodyPr>
          <a:lstStyle/>
          <a:p>
            <a:r>
              <a:rPr lang="en-GB" sz="4900">
                <a:solidFill>
                  <a:srgbClr val="0B64B8"/>
                </a:solidFill>
              </a:rPr>
              <a:t>Challenge</a:t>
            </a:r>
            <a:br>
              <a:rPr lang="en-GB"/>
            </a:b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49179E-07DC-F219-2F72-21421B6AF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3800" y="1957387"/>
            <a:ext cx="4521200" cy="4391025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b="1">
                <a:solidFill>
                  <a:srgbClr val="0B64B8"/>
                </a:solidFill>
              </a:rPr>
              <a:t>£1.346 billion </a:t>
            </a:r>
            <a:r>
              <a:rPr lang="en-GB"/>
              <a:t>estimated risk of fraud in 2024 to 2025</a:t>
            </a:r>
            <a:br>
              <a:rPr lang="en-GB"/>
            </a:br>
            <a:endParaRPr lang="en-GB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/>
              <a:t>Equivalent to the cost of running a large hospital for one year</a:t>
            </a:r>
            <a:br>
              <a:rPr lang="en-GB"/>
            </a:br>
            <a:endParaRPr lang="en-GB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/>
              <a:t>Only </a:t>
            </a:r>
            <a:r>
              <a:rPr lang="en-GB" b="1">
                <a:solidFill>
                  <a:srgbClr val="0B64B8"/>
                </a:solidFill>
              </a:rPr>
              <a:t>2.6% </a:t>
            </a:r>
            <a:r>
              <a:rPr lang="en-GB"/>
              <a:t>of estimated fraud risk available to tackle the challenge</a:t>
            </a:r>
            <a:br>
              <a:rPr lang="en-GB"/>
            </a:br>
            <a:r>
              <a:rPr lang="en-GB"/>
              <a:t>  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/>
              <a:t>Rapid system reform and digitisation creating new fraud risks</a:t>
            </a:r>
            <a:br>
              <a:rPr lang="en-GB"/>
            </a:br>
            <a:endParaRPr lang="en-GB"/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b="1">
                <a:solidFill>
                  <a:srgbClr val="0B64B8"/>
                </a:solidFill>
              </a:rPr>
              <a:t>Fragmented</a:t>
            </a:r>
            <a:r>
              <a:rPr lang="en-GB"/>
              <a:t> and </a:t>
            </a:r>
            <a:r>
              <a:rPr lang="en-GB" b="1">
                <a:solidFill>
                  <a:srgbClr val="0B64B8"/>
                </a:solidFill>
              </a:rPr>
              <a:t>inconsistent</a:t>
            </a:r>
            <a:r>
              <a:rPr lang="en-GB"/>
              <a:t> arrangements across NHS bodies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7DF76A9-AD8C-B2ED-65ED-B9C3476F03F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9" r="22845"/>
          <a:stretch>
            <a:fillRect/>
          </a:stretch>
        </p:blipFill>
        <p:spPr>
          <a:xfrm>
            <a:off x="6096000" y="-30480"/>
            <a:ext cx="6200274" cy="6888480"/>
          </a:xfrm>
          <a:prstGeom prst="rect">
            <a:avLst/>
          </a:prstGeom>
          <a:gradFill>
            <a:gsLst>
              <a:gs pos="0">
                <a:prstClr val="black">
                  <a:alpha val="40000"/>
                </a:prstClr>
              </a:gs>
              <a:gs pos="99000">
                <a:prstClr val="black">
                  <a:alpha val="20000"/>
                </a:prstClr>
              </a:gs>
            </a:gsLst>
            <a:lin ang="5400000" scaled="1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070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mp 1_6">
            <a:hlinkClick r:id="" action="ppaction://media"/>
            <a:extLst>
              <a:ext uri="{FF2B5EF4-FFF2-40B4-BE49-F238E27FC236}">
                <a16:creationId xmlns:a16="http://schemas.microsoft.com/office/drawing/2014/main" id="{AA31B8CA-9911-F05C-740E-B3BBB33D4B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66284B0-8772-70ED-995C-CE94AB59BAF1}"/>
              </a:ext>
            </a:extLst>
          </p:cNvPr>
          <p:cNvSpPr txBox="1">
            <a:spLocks/>
          </p:cNvSpPr>
          <p:nvPr/>
        </p:nvSpPr>
        <p:spPr>
          <a:xfrm>
            <a:off x="975773" y="2762247"/>
            <a:ext cx="6149120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6000" b="1">
                <a:solidFill>
                  <a:schemeClr val="bg1"/>
                </a:solidFill>
              </a:rPr>
              <a:t>Implementation </a:t>
            </a:r>
            <a:r>
              <a:rPr lang="en-GB" sz="4000">
                <a:solidFill>
                  <a:schemeClr val="bg1"/>
                </a:solidFill>
              </a:rPr>
              <a:t>Counter fraud by design</a:t>
            </a:r>
            <a:endParaRPr lang="en-GB" sz="5500">
              <a:solidFill>
                <a:schemeClr val="bg1"/>
              </a:solidFill>
              <a:ea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A9F07C-7C60-4480-21BB-0B8AA375ED01}"/>
              </a:ext>
            </a:extLst>
          </p:cNvPr>
          <p:cNvSpPr txBox="1"/>
          <p:nvPr/>
        </p:nvSpPr>
        <p:spPr>
          <a:xfrm>
            <a:off x="975773" y="4796863"/>
            <a:ext cx="6644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rgbClr val="F2F2F2"/>
                </a:solidFill>
              </a:rPr>
              <a:t>The following </a:t>
            </a:r>
            <a:r>
              <a:rPr lang="en-GB" sz="2000" b="1">
                <a:solidFill>
                  <a:schemeClr val="accent3"/>
                </a:solidFill>
              </a:rPr>
              <a:t>five</a:t>
            </a:r>
            <a:r>
              <a:rPr lang="en-GB" sz="2000">
                <a:solidFill>
                  <a:srgbClr val="F2F2F2"/>
                </a:solidFill>
              </a:rPr>
              <a:t> key initiatives to reduce fraud </a:t>
            </a:r>
            <a:r>
              <a:rPr lang="en-GB" sz="2000" b="1">
                <a:solidFill>
                  <a:schemeClr val="accent3"/>
                </a:solidFill>
              </a:rPr>
              <a:t>&gt;&gt;&gt;&gt;&gt;</a:t>
            </a:r>
          </a:p>
        </p:txBody>
      </p:sp>
    </p:spTree>
    <p:extLst>
      <p:ext uri="{BB962C8B-B14F-4D97-AF65-F5344CB8AC3E}">
        <p14:creationId xmlns:p14="http://schemas.microsoft.com/office/powerpoint/2010/main" val="332880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936A49-669A-FD4E-02D1-FC5E9C2EA1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2" r="12522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AF62F7-A1D9-AD03-BEE3-F23108D1F5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6" r="21766"/>
          <a:stretch/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052E8B7B-1683-1613-A262-B52463B3A0DB}"/>
              </a:ext>
            </a:extLst>
          </p:cNvPr>
          <p:cNvSpPr/>
          <p:nvPr/>
        </p:nvSpPr>
        <p:spPr>
          <a:xfrm rot="13693691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rgbClr val="0B64B8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376114-151A-AF57-418F-7988FA1E7CD7}"/>
              </a:ext>
            </a:extLst>
          </p:cNvPr>
          <p:cNvSpPr txBox="1"/>
          <p:nvPr/>
        </p:nvSpPr>
        <p:spPr>
          <a:xfrm>
            <a:off x="6609254" y="1283787"/>
            <a:ext cx="495409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accent3"/>
                </a:solidFill>
              </a:rPr>
              <a:t>1. Prevention</a:t>
            </a:r>
            <a:r>
              <a:rPr lang="en-GB" sz="3200" b="1">
                <a:solidFill>
                  <a:schemeClr val="bg2"/>
                </a:solidFill>
              </a:rPr>
              <a:t> by design</a:t>
            </a:r>
            <a:br>
              <a:rPr lang="en-GB" sz="3200" b="1">
                <a:solidFill>
                  <a:schemeClr val="bg2"/>
                </a:solidFill>
              </a:rPr>
            </a:br>
            <a:endParaRPr lang="en-GB" b="1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Embed fraud resilient design in all new healthcare models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Ensure a more robust response by health organisations to the failure to prevent fraud offence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Strengthen counter fraud culture and capability across the workforce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Improve benchmarking and fraud-prevention performance standards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01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BF075-6D29-72DC-BBE5-C3256539F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4BC35D-4281-7BDD-B7B1-F0786C95D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87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D4D31E-724D-5871-C05E-3C23563F91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r="35090"/>
          <a:stretch>
            <a:fillRect/>
          </a:stretch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433DE1AF-D62E-2296-ED6A-70EE7541F6FD}"/>
              </a:ext>
            </a:extLst>
          </p:cNvPr>
          <p:cNvSpPr/>
          <p:nvPr/>
        </p:nvSpPr>
        <p:spPr>
          <a:xfrm rot="2036562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rgbClr val="0B64B8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DF1A8E-5399-ABAA-E90F-3DB48A4FA62A}"/>
              </a:ext>
            </a:extLst>
          </p:cNvPr>
          <p:cNvSpPr txBox="1"/>
          <p:nvPr/>
        </p:nvSpPr>
        <p:spPr>
          <a:xfrm>
            <a:off x="1014637" y="2146300"/>
            <a:ext cx="4724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Outcomes</a:t>
            </a:r>
            <a:br>
              <a:rPr lang="en-GB" sz="3200" b="1">
                <a:solidFill>
                  <a:schemeClr val="bg1"/>
                </a:solidFill>
              </a:rPr>
            </a:br>
            <a:r>
              <a:rPr lang="en-GB" sz="3200" b="1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Fewer opportunities for fraud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Earlier action on vulnerabilities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Stronger fraud aware culture</a:t>
            </a:r>
          </a:p>
        </p:txBody>
      </p:sp>
    </p:spTree>
    <p:extLst>
      <p:ext uri="{BB962C8B-B14F-4D97-AF65-F5344CB8AC3E}">
        <p14:creationId xmlns:p14="http://schemas.microsoft.com/office/powerpoint/2010/main" val="1316395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87907-CA8E-3E36-CCAF-A618132D6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5261B4-15B0-AB5B-CEBD-5AB59A9B9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87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AC9194-79F3-9987-D1A9-91CF923DE4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6" r="21766"/>
          <a:stretch/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4EB44458-0248-F01F-3D91-3613D4726B95}"/>
              </a:ext>
            </a:extLst>
          </p:cNvPr>
          <p:cNvSpPr/>
          <p:nvPr/>
        </p:nvSpPr>
        <p:spPr>
          <a:xfrm rot="13693691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chemeClr val="accent1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5DAE83-A4CE-66D3-44EE-17A8E1A5BEC6}"/>
              </a:ext>
            </a:extLst>
          </p:cNvPr>
          <p:cNvSpPr txBox="1"/>
          <p:nvPr/>
        </p:nvSpPr>
        <p:spPr>
          <a:xfrm>
            <a:off x="6609254" y="1283787"/>
            <a:ext cx="465564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GB" sz="3200" b="1">
                <a:solidFill>
                  <a:schemeClr val="accent3"/>
                </a:solidFill>
              </a:rPr>
              <a:t>Digital</a:t>
            </a:r>
            <a:r>
              <a:rPr lang="en-GB" sz="3200" b="1">
                <a:solidFill>
                  <a:schemeClr val="bg1"/>
                </a:solidFill>
              </a:rPr>
              <a:t>, </a:t>
            </a:r>
            <a:r>
              <a:rPr lang="en-GB" sz="3200" b="1">
                <a:solidFill>
                  <a:schemeClr val="accent3"/>
                </a:solidFill>
              </a:rPr>
              <a:t>technology</a:t>
            </a:r>
            <a:r>
              <a:rPr lang="en-GB" sz="3200" b="1">
                <a:solidFill>
                  <a:schemeClr val="bg1"/>
                </a:solidFill>
              </a:rPr>
              <a:t> and </a:t>
            </a:r>
            <a:r>
              <a:rPr lang="en-GB" sz="3200" b="1">
                <a:solidFill>
                  <a:schemeClr val="accent3"/>
                </a:solidFill>
              </a:rPr>
              <a:t>data</a:t>
            </a:r>
            <a:r>
              <a:rPr lang="en-GB" sz="3200" b="1">
                <a:solidFill>
                  <a:schemeClr val="bg1"/>
                </a:solidFill>
              </a:rPr>
              <a:t> </a:t>
            </a:r>
            <a:br>
              <a:rPr lang="en-GB" sz="3200" b="1">
                <a:solidFill>
                  <a:schemeClr val="bg1"/>
                </a:solidFill>
              </a:rPr>
            </a:br>
            <a:endParaRPr lang="en-GB" b="1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Use data, analytics and AI to prevent, detect and predict fraud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Shape national NHS digital tools so fraud resilience is built in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Conduct fraud loss measurement in high-risk areas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Expand and modernise the intelligence pipeline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F208C-D93B-E02B-AC03-32AFC901E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0A7D35-FA72-BD44-5857-E31827108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87"/>
          <a:stretch>
            <a:fillRect/>
          </a:stretch>
        </p:blipFill>
        <p:spPr>
          <a:xfrm>
            <a:off x="-37060" y="0"/>
            <a:ext cx="6274231" cy="703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5A98C8-505E-0AC6-5709-A5673C28D0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8" r="30172"/>
          <a:stretch>
            <a:fillRect/>
          </a:stretch>
        </p:blipFill>
        <p:spPr>
          <a:xfrm>
            <a:off x="6237171" y="-86167"/>
            <a:ext cx="5954829" cy="7030334"/>
          </a:xfrm>
          <a:prstGeom prst="rect">
            <a:avLst/>
          </a:prstGeom>
        </p:spPr>
      </p:pic>
      <p:sp>
        <p:nvSpPr>
          <p:cNvPr id="7" name="Partial Circle 6">
            <a:extLst>
              <a:ext uri="{FF2B5EF4-FFF2-40B4-BE49-F238E27FC236}">
                <a16:creationId xmlns:a16="http://schemas.microsoft.com/office/drawing/2014/main" id="{8E2135B8-D182-3244-0780-D33B5B3FCAF6}"/>
              </a:ext>
            </a:extLst>
          </p:cNvPr>
          <p:cNvSpPr/>
          <p:nvPr/>
        </p:nvSpPr>
        <p:spPr>
          <a:xfrm rot="2036562">
            <a:off x="-1815916" y="-4624088"/>
            <a:ext cx="16106174" cy="16106176"/>
          </a:xfrm>
          <a:prstGeom prst="pie">
            <a:avLst>
              <a:gd name="adj1" fmla="val 710366"/>
              <a:gd name="adj2" fmla="val 15571032"/>
            </a:avLst>
          </a:prstGeom>
          <a:solidFill>
            <a:schemeClr val="accent1"/>
          </a:solidFill>
          <a:ln w="28575"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661762-DC2F-021F-0303-775897BCD6D3}"/>
              </a:ext>
            </a:extLst>
          </p:cNvPr>
          <p:cNvSpPr txBox="1"/>
          <p:nvPr/>
        </p:nvSpPr>
        <p:spPr>
          <a:xfrm>
            <a:off x="1014637" y="2146300"/>
            <a:ext cx="4724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bg1"/>
                </a:solidFill>
              </a:rPr>
              <a:t>Outcomes</a:t>
            </a:r>
            <a:br>
              <a:rPr lang="en-GB" sz="3200" b="1">
                <a:solidFill>
                  <a:schemeClr val="bg1"/>
                </a:solidFill>
              </a:rPr>
            </a:br>
            <a:r>
              <a:rPr lang="en-GB" sz="3200" b="1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Faster detection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Intelligence-led prevention</a:t>
            </a:r>
            <a:br>
              <a:rPr lang="en-GB">
                <a:solidFill>
                  <a:schemeClr val="bg1"/>
                </a:solidFill>
              </a:rPr>
            </a:br>
            <a:endParaRPr lang="en-GB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bg1"/>
                </a:solidFill>
              </a:rPr>
              <a:t>More efficient operations</a:t>
            </a:r>
          </a:p>
        </p:txBody>
      </p:sp>
    </p:spTree>
    <p:extLst>
      <p:ext uri="{BB962C8B-B14F-4D97-AF65-F5344CB8AC3E}">
        <p14:creationId xmlns:p14="http://schemas.microsoft.com/office/powerpoint/2010/main" val="700856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0072CE"/>
      </a:accent2>
      <a:accent3>
        <a:srgbClr val="ED8B00"/>
      </a:accent3>
      <a:accent4>
        <a:srgbClr val="00A9C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w template.potx" id="{BA78FC07-EBE0-4526-88E1-7F588104CE8E}" vid="{5A418562-0338-4739-8004-ACCFE5C2F0E0}"/>
    </a:ext>
  </a:extLst>
</a:theme>
</file>

<file path=ppt/theme/theme2.xml><?xml version="1.0" encoding="utf-8"?>
<a:theme xmlns:a="http://schemas.openxmlformats.org/drawingml/2006/main" name="1_Office Theme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0072CE"/>
      </a:accent2>
      <a:accent3>
        <a:srgbClr val="ED8B00"/>
      </a:accent3>
      <a:accent4>
        <a:srgbClr val="00A9C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w template.potx" id="{BA78FC07-EBE0-4526-88E1-7F588104CE8E}" vid="{5A418562-0338-4739-8004-ACCFE5C2F0E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1df757-0805-48cd-8c57-1af49e7f4a1e">
      <Terms xmlns="http://schemas.microsoft.com/office/infopath/2007/PartnerControls"/>
    </lcf76f155ced4ddcb4097134ff3c332f>
    <TaxCatchAll xmlns="9a97df25-037c-4e7d-98a4-6cddd20ed24f" xsi:nil="true"/>
    <Versionnumber xmlns="9c1df757-0805-48cd-8c57-1af49e7f4a1e">1.0</Versionnumb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1880D0B8BBBB418A67D1BF12D8FCCC" ma:contentTypeVersion="11" ma:contentTypeDescription="Create a new document." ma:contentTypeScope="" ma:versionID="8887d6970d55e3bafd1c9f8b6161c337">
  <xsd:schema xmlns:xsd="http://www.w3.org/2001/XMLSchema" xmlns:xs="http://www.w3.org/2001/XMLSchema" xmlns:p="http://schemas.microsoft.com/office/2006/metadata/properties" xmlns:ns2="9c1df757-0805-48cd-8c57-1af49e7f4a1e" xmlns:ns3="9a97df25-037c-4e7d-98a4-6cddd20ed24f" targetNamespace="http://schemas.microsoft.com/office/2006/metadata/properties" ma:root="true" ma:fieldsID="332ee6f330aa5d56d51a9197a04396bb" ns2:_="" ns3:_="">
    <xsd:import namespace="9c1df757-0805-48cd-8c57-1af49e7f4a1e"/>
    <xsd:import namespace="9a97df25-037c-4e7d-98a4-6cddd20ed2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Versionnumb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df757-0805-48cd-8c57-1af49e7f4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4508199-13ac-4e23-9a35-1c0cbc3ec0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Versionnumber" ma:index="18" nillable="true" ma:displayName="Version number" ma:default="1.0" ma:description="Document version number. Please update version number manually" ma:format="Dropdown" ma:internalName="Versionnumbe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7df25-037c-4e7d-98a4-6cddd20ed24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51230f-8550-4fbf-b774-dc1d7d4c977d}" ma:internalName="TaxCatchAll" ma:showField="CatchAllData" ma:web="9a97df25-037c-4e7d-98a4-6cddd20ed2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F1D828-1540-4C55-9EB6-89D8ADE49133}">
  <ds:schemaRefs>
    <ds:schemaRef ds:uri="406ab318-d840-44bb-9a70-5568afb29eb6"/>
    <ds:schemaRef ds:uri="fcfd2eac-7ae2-4fa3-98d8-c2ea68033a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B930E3-929D-4EDF-A5C0-BA9CE8F821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968EC6-3BD0-4EA8-8794-D7672660ABC6}"/>
</file>

<file path=docProps/app.xml><?xml version="1.0" encoding="utf-8"?>
<Properties xmlns="http://schemas.openxmlformats.org/officeDocument/2006/extended-properties" xmlns:vt="http://schemas.openxmlformats.org/officeDocument/2006/docPropsVTypes">
  <Template>pw template</Template>
  <Application>Microsoft Office PowerPoint</Application>
  <PresentationFormat>Widescreen</PresentationFormat>
  <Slides>17</Slides>
  <Notes>13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Health Service Counter Fraud Strategy</vt:lpstr>
      <vt:lpstr>PowerPoint Presentation</vt:lpstr>
      <vt:lpstr>PowerPoint Presentation</vt:lpstr>
      <vt:lpstr>Challenge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Title</dc:title>
  <dc:creator>Ivan Lund-Larsen</dc:creator>
  <cp:revision>2</cp:revision>
  <cp:lastPrinted>2026-03-17T17:05:43Z</cp:lastPrinted>
  <dcterms:created xsi:type="dcterms:W3CDTF">2021-03-09T11:43:14Z</dcterms:created>
  <dcterms:modified xsi:type="dcterms:W3CDTF">2026-06-11T12:15:41Z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0x0101008F1880D0B8BBBB418A67D1BF12D8FCCC</vt:lpwstr>
  </property>
  <property fmtid="{D5CDD505-2E9C-101B-9397-08002B2CF9AE}" pid="4" name="MSIP_Label_ae692a40-56b2-4029-9e89-1fce94cdc85c_Enabled">
    <vt:lpwstr>true</vt:lpwstr>
  </property>
  <property fmtid="{D5CDD505-2E9C-101B-9397-08002B2CF9AE}" pid="5" name="MSIP_Label_ae692a40-56b2-4029-9e89-1fce94cdc85c_SetDate">
    <vt:lpwstr>2024-07-16T19:03:00Z</vt:lpwstr>
  </property>
  <property fmtid="{D5CDD505-2E9C-101B-9397-08002B2CF9AE}" pid="6" name="MSIP_Label_ae692a40-56b2-4029-9e89-1fce94cdc85c_Method">
    <vt:lpwstr>Privileged</vt:lpwstr>
  </property>
  <property fmtid="{D5CDD505-2E9C-101B-9397-08002B2CF9AE}" pid="7" name="MSIP_Label_ae692a40-56b2-4029-9e89-1fce94cdc85c_Name">
    <vt:lpwstr>OFFICIAL</vt:lpwstr>
  </property>
  <property fmtid="{D5CDD505-2E9C-101B-9397-08002B2CF9AE}" pid="8" name="MSIP_Label_ae692a40-56b2-4029-9e89-1fce94cdc85c_SiteId">
    <vt:lpwstr>071ca16e-d213-461f-9ab1-081b0144c15a</vt:lpwstr>
  </property>
  <property fmtid="{D5CDD505-2E9C-101B-9397-08002B2CF9AE}" pid="9" name="MSIP_Label_ae692a40-56b2-4029-9e89-1fce94cdc85c_ActionId">
    <vt:lpwstr>9e384212-58b0-4c37-998d-0058af9d2ff2</vt:lpwstr>
  </property>
  <property fmtid="{D5CDD505-2E9C-101B-9397-08002B2CF9AE}" pid="10" name="MSIP_Label_ae692a40-56b2-4029-9e89-1fce94cdc85c_ContentBits">
    <vt:lpwstr>0</vt:lpwstr>
  </property>
  <property fmtid="{D5CDD505-2E9C-101B-9397-08002B2CF9AE}" pid="11" name="xd_ProgID">
    <vt:lpwstr/>
  </property>
  <property fmtid="{D5CDD505-2E9C-101B-9397-08002B2CF9AE}" pid="12" name="_SourceUrl">
    <vt:lpwstr/>
  </property>
  <property fmtid="{D5CDD505-2E9C-101B-9397-08002B2CF9AE}" pid="13" name="_SharedFileIndex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Comments">
    <vt:lpwstr>100</vt:lpwstr>
  </property>
  <property fmtid="{D5CDD505-2E9C-101B-9397-08002B2CF9AE}" pid="19" name="xd_Signature">
    <vt:lpwstr/>
  </property>
  <property fmtid="{D5CDD505-2E9C-101B-9397-08002B2CF9AE}" pid="20" name="SharedWithUsers">
    <vt:lpwstr>14;#Nicholas Chang;#29;#Daniella Baker</vt:lpwstr>
  </property>
</Properties>
</file>